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9" r:id="rId2"/>
    <p:sldId id="280" r:id="rId3"/>
    <p:sldId id="38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7FC6-2AEB-4777-81F7-F193357F016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4781-7D73-4C1E-98EC-C27EB50C5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9775"/>
            <a:ext cx="6583363" cy="370363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Carbon literacy aims specifically to empower people with the education necessary to reduce climate change.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It is </a:t>
            </a:r>
          </a:p>
          <a:p>
            <a:endParaRPr lang="en-US" b="1" dirty="0"/>
          </a:p>
          <a:p>
            <a:endParaRPr lang="en-GB" dirty="0">
              <a:latin typeface="Times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6124" indent="-27543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01730" indent="-22034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42422" indent="-22034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83113" indent="-22034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23805" indent="-22034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64497" indent="-22034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05189" indent="-22034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45882" indent="-22034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D3B2DAB-FD8E-4416-815C-E8192CE5430D}" type="slidenum">
              <a:rPr lang="en-GB" sz="1100"/>
              <a:pPr/>
              <a:t>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5883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Standing – active, in</a:t>
            </a:r>
            <a:r>
              <a:rPr lang="en-GB" baseline="0" dirty="0"/>
              <a:t> motion</a:t>
            </a:r>
          </a:p>
          <a:p>
            <a:r>
              <a:rPr lang="en-GB" baseline="0" dirty="0"/>
              <a:t>Why were doing this – CL is participative – not all about me talking at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DF55-C671-4298-9C7F-633AC4BE76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Carbon</a:t>
            </a:r>
            <a:r>
              <a:rPr lang="en-GB" baseline="0" dirty="0"/>
              <a:t> Dioxide equivalent gives us a level playing field to </a:t>
            </a:r>
            <a:r>
              <a:rPr lang="en-GB" baseline="0" dirty="0" err="1"/>
              <a:t>understad</a:t>
            </a:r>
            <a:r>
              <a:rPr lang="en-GB" baseline="0" dirty="0"/>
              <a:t> the effects of various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DF55-C671-4298-9C7F-633AC4BE76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9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4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61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95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5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7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8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0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5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2602A3-1075-4F59-B4B0-89BDD2645321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8EA349-AFEA-44BC-B98F-6D76FF75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58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343399" y="-60124"/>
            <a:ext cx="3886201" cy="1507067"/>
          </a:xfrm>
        </p:spPr>
        <p:txBody>
          <a:bodyPr/>
          <a:lstStyle/>
          <a:p>
            <a:pPr algn="ctr"/>
            <a:r>
              <a:rPr lang="en-GB" sz="4267" b="1" dirty="0">
                <a:latin typeface="Museo Sans 500"/>
                <a:cs typeface="Calibri"/>
              </a:rPr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20755"/>
            <a:ext cx="11111427" cy="30369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733" b="1" dirty="0"/>
              <a:t>Carbon Literacy </a:t>
            </a:r>
            <a:r>
              <a:rPr lang="en-GB" sz="2667" dirty="0"/>
              <a:t>is: -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	</a:t>
            </a:r>
            <a:r>
              <a:rPr lang="en-GB" sz="3200" i="1" dirty="0">
                <a:solidFill>
                  <a:schemeClr val="tx1"/>
                </a:solidFill>
              </a:rPr>
              <a:t>“An awareness of the </a:t>
            </a:r>
            <a:r>
              <a:rPr lang="en-GB" sz="3200" b="1" i="1" dirty="0">
                <a:solidFill>
                  <a:schemeClr val="tx1"/>
                </a:solidFill>
              </a:rPr>
              <a:t>carbon dioxide costs </a:t>
            </a:r>
            <a:r>
              <a:rPr lang="en-GB" sz="3200" i="1" dirty="0">
                <a:solidFill>
                  <a:schemeClr val="tx1"/>
                </a:solidFill>
              </a:rPr>
              <a:t>and impacts of everyday activities and the ability and motivation to </a:t>
            </a:r>
            <a:r>
              <a:rPr lang="en-GB" sz="3200" b="1" i="1" dirty="0">
                <a:solidFill>
                  <a:schemeClr val="tx1"/>
                </a:solidFill>
              </a:rPr>
              <a:t>reduce emissions</a:t>
            </a:r>
            <a:r>
              <a:rPr lang="en-GB" sz="3200" i="1" dirty="0">
                <a:solidFill>
                  <a:schemeClr val="tx1"/>
                </a:solidFill>
              </a:rPr>
              <a:t> on an individual, community and organisational basis”.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67" dirty="0"/>
              <a:t>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63" y="4549976"/>
            <a:ext cx="1920213" cy="1632181"/>
          </a:xfrm>
          <a:prstGeom prst="rect">
            <a:avLst/>
          </a:prstGeom>
        </p:spPr>
      </p:pic>
      <p:pic>
        <p:nvPicPr>
          <p:cNvPr id="1028" name="Picture 4" descr="Goal 13: Climate action - Gothenburg Centre for Sustainable Development,  GMV, University of Gothenburg, Sweden">
            <a:extLst>
              <a:ext uri="{FF2B5EF4-FFF2-40B4-BE49-F238E27FC236}">
                <a16:creationId xmlns:a16="http://schemas.microsoft.com/office/drawing/2014/main" id="{FC782D05-FE21-489D-B1D7-E1F979BB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095750"/>
            <a:ext cx="4381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321" y="116633"/>
            <a:ext cx="11582400" cy="922115"/>
          </a:xfrm>
        </p:spPr>
        <p:txBody>
          <a:bodyPr/>
          <a:lstStyle/>
          <a:p>
            <a:pPr algn="ctr"/>
            <a:r>
              <a:rPr lang="en-GB" sz="4267" b="1" dirty="0">
                <a:latin typeface="Museo Sans 500"/>
                <a:cs typeface="Museo Sans 500"/>
              </a:rPr>
              <a:t>what Do we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1374" y="-1201658"/>
            <a:ext cx="11809312" cy="554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Please choose a number between 1 and 3: </a:t>
            </a:r>
            <a:br>
              <a:rPr lang="en-GB" sz="3200" dirty="0"/>
            </a:br>
            <a:r>
              <a:rPr lang="en-GB" sz="3200" dirty="0"/>
              <a:t>1 = ‘I know nothing’, 3 = ‘I know it all’!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7381" y="2492896"/>
            <a:ext cx="11267083" cy="720080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7" b="1" dirty="0">
                <a:solidFill>
                  <a:srgbClr val="053663"/>
                </a:solidFill>
                <a:latin typeface="Museo Sans 500"/>
                <a:cs typeface="Museo Sans 500"/>
              </a:rPr>
              <a:t>How well do you understand climate change?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7381" y="3900760"/>
            <a:ext cx="11267083" cy="792088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667" b="1" dirty="0">
                <a:solidFill>
                  <a:srgbClr val="053663"/>
                </a:solidFill>
                <a:latin typeface="Museo Sans 500"/>
                <a:cs typeface="Museo Sans 500"/>
              </a:rPr>
              <a:t>Do you believe your organisation can benefit by reducing climate change?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381" y="4689947"/>
            <a:ext cx="11267083" cy="720080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7" b="1" dirty="0">
                <a:solidFill>
                  <a:srgbClr val="053663"/>
                </a:solidFill>
                <a:latin typeface="Museo Sans 500"/>
                <a:cs typeface="Museo Sans 500"/>
              </a:rPr>
              <a:t>How motivated are you to reduce climate change?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27382" y="6525344"/>
            <a:ext cx="82569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Line Callout 2 (Border and Accent Bar) 16"/>
          <p:cNvSpPr/>
          <p:nvPr/>
        </p:nvSpPr>
        <p:spPr bwMode="auto">
          <a:xfrm>
            <a:off x="911424" y="5445224"/>
            <a:ext cx="864096" cy="52920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8517"/>
              <a:gd name="adj6" fmla="val -36431"/>
            </a:avLst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053663"/>
                </a:solidFill>
                <a:latin typeface="Museo Sans 500"/>
                <a:cs typeface="Museo Sans 500"/>
              </a:rPr>
              <a:t>Very Little</a:t>
            </a:r>
          </a:p>
        </p:txBody>
      </p:sp>
      <p:sp>
        <p:nvSpPr>
          <p:cNvPr id="18" name="Line Callout 2 (Border and Accent Bar) 17"/>
          <p:cNvSpPr/>
          <p:nvPr/>
        </p:nvSpPr>
        <p:spPr bwMode="auto">
          <a:xfrm>
            <a:off x="8976322" y="5445224"/>
            <a:ext cx="994991" cy="54323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1717"/>
              <a:gd name="adj6" fmla="val -31205"/>
            </a:avLst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053663"/>
                </a:solidFill>
                <a:latin typeface="Museo Sans 500"/>
                <a:cs typeface="Museo Sans 500"/>
              </a:rPr>
              <a:t>Very Much</a:t>
            </a:r>
          </a:p>
        </p:txBody>
      </p:sp>
      <p:pic>
        <p:nvPicPr>
          <p:cNvPr id="19" name="Picture 18" descr="714505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2" y="5445224"/>
            <a:ext cx="573733" cy="1124744"/>
          </a:xfrm>
          <a:prstGeom prst="rect">
            <a:avLst/>
          </a:prstGeom>
        </p:spPr>
      </p:pic>
      <p:pic>
        <p:nvPicPr>
          <p:cNvPr id="20" name="Picture 19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3" y="5445224"/>
            <a:ext cx="464616" cy="1065613"/>
          </a:xfrm>
          <a:prstGeom prst="rect">
            <a:avLst/>
          </a:prstGeom>
        </p:spPr>
      </p:pic>
      <p:pic>
        <p:nvPicPr>
          <p:cNvPr id="22" name="Picture 21" descr="AA05385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04" y="5445224"/>
            <a:ext cx="987537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7381" y="3180680"/>
            <a:ext cx="11267083" cy="720080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7" b="1" dirty="0">
                <a:solidFill>
                  <a:srgbClr val="053663"/>
                </a:solidFill>
                <a:latin typeface="Museo Sans 500"/>
                <a:cs typeface="Museo Sans 500"/>
              </a:rPr>
              <a:t>Would you be able to define ‘carbon sink’?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548680"/>
            <a:ext cx="1391477" cy="96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97" y="0"/>
            <a:ext cx="12192000" cy="1066800"/>
          </a:xfrm>
        </p:spPr>
        <p:txBody>
          <a:bodyPr/>
          <a:lstStyle/>
          <a:p>
            <a:r>
              <a:rPr lang="en-GB" dirty="0">
                <a:latin typeface="Museo Sans 500"/>
                <a:cs typeface="Museo Sans 500"/>
              </a:rPr>
              <a:t>1.5 or 2 degrees?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25" y="971549"/>
            <a:ext cx="6172199" cy="57816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6294" y="1268760"/>
            <a:ext cx="2196405" cy="4464496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rgbClr val="053663"/>
                </a:solidFill>
                <a:latin typeface="Museo Sans 500"/>
                <a:cs typeface="Museo Sans 500"/>
              </a:rPr>
              <a:t>We are nearing 1.5 degrees of warming now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53550" y="1268760"/>
            <a:ext cx="2571750" cy="4464496"/>
          </a:xfrm>
          <a:prstGeom prst="roundRect">
            <a:avLst/>
          </a:prstGeom>
          <a:solidFill>
            <a:srgbClr val="E4E4E4"/>
          </a:solidFill>
          <a:ln>
            <a:solidFill>
              <a:srgbClr val="E8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rgbClr val="053663"/>
                </a:solidFill>
                <a:latin typeface="Museo Sans 500"/>
                <a:cs typeface="Museo Sans 500"/>
              </a:rPr>
              <a:t>Warming of more than 2 degrees will result in </a:t>
            </a:r>
            <a:r>
              <a:rPr lang="en-GB" sz="3300" b="1" dirty="0">
                <a:solidFill>
                  <a:srgbClr val="053663"/>
                </a:solidFill>
                <a:latin typeface="Museo Sans 500"/>
                <a:cs typeface="Museo Sans 500"/>
              </a:rPr>
              <a:t>catastrophic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2322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195</Words>
  <Application>Microsoft Office PowerPoint</Application>
  <PresentationFormat>Широкоэкранный</PresentationFormat>
  <Paragraphs>24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Museo Sans 500</vt:lpstr>
      <vt:lpstr>Times</vt:lpstr>
      <vt:lpstr>Wingdings 3</vt:lpstr>
      <vt:lpstr>Сектор</vt:lpstr>
      <vt:lpstr>Introduction</vt:lpstr>
      <vt:lpstr>what Do we know?</vt:lpstr>
      <vt:lpstr>1.5 or 2 degrees?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Янковская Наталья Борисовна</dc:creator>
  <cp:lastModifiedBy>Янковская Наталья Борисовна</cp:lastModifiedBy>
  <cp:revision>2</cp:revision>
  <dcterms:created xsi:type="dcterms:W3CDTF">2021-05-26T10:12:31Z</dcterms:created>
  <dcterms:modified xsi:type="dcterms:W3CDTF">2021-05-26T10:24:50Z</dcterms:modified>
</cp:coreProperties>
</file>